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A25D8-32EA-5F1B-B4D1-6ABE2E7AB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E2D84B-CDF3-4E0F-47FA-A679EAA79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D6604-0C99-41D4-17A4-E8C9A52D8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36FC8-DB37-D477-F848-39CD48754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11BE8-6610-46CB-BD33-EF525C4F7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186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8C69B-F49B-7F32-FFF5-1689F69C4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49626C-C0EE-A16A-3FDD-F278B3D13A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4937E-7881-6C93-5C00-B250EDAF3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32DDD-D4FE-1AEC-5D59-5831BB4A3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D259B-9FA7-49D9-25F8-F75C57346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987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3FACA8-5B8D-89C7-F13B-3D4E8480FD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782160-8AB5-6EE5-380F-A1CCF8F2D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6F75EC-E18E-30BF-5002-3F50ED382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70C72-7FB6-7D11-623A-F117EF0CF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72849-7A3E-3CFE-E4F9-D51CDB46A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04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38C73-4CF8-E043-2F13-8D544D1E9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ACDAA-24F3-D368-62F9-AB9619D59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1733D-16CE-F456-CEB5-72C29E461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EBCC1-76AA-0EA3-0617-C8B7A5316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22DA7-D792-6684-CDCE-D104FA1B6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226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FA1F3-9E6E-D114-A350-23EC32FD6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5D2FED-304D-2DD7-DBE5-453571A03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81DF9-41E6-D8A0-1CF3-393705655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6C439-D74A-711A-B7C1-D39A6AFF2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8BE40-42F7-54E0-00B6-F70FDAD83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485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E3103-8CB6-44FB-948F-38C025119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0BF4A-DA76-6BE0-5FD1-F4BED9F610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F99EB2-030E-8598-C4A2-758A19FA72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740885-2596-9771-00E9-821D2AFEC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7DE88-3798-4730-8D8E-C3A97BDE1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CD50B-241E-05AE-7974-2A1E9175F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898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35613-290C-4787-8255-6B264A446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80FEC-07C4-1DF1-4EA4-113EC107A6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9FCAEF-D28C-D7A1-538E-21C4AAB25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D48F15-9705-5FD9-0EB0-7DB87C8633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7C568C-1E46-449A-9A00-A1FD07FA62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D3C64E-4AE9-7624-8695-0B4117E2F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9A3232-5651-C87F-3D58-1F5B1FFA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D875A5-921D-A8E2-6D6F-5ED3135C8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338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7DB0C-96F1-BA0F-44FD-68F787BB3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FCF50B-9166-BB92-527B-4D32F33BB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DF464A-EA66-EDC8-2C7B-EA9B4AB19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0CFFD0-F1E3-4A7B-B4AE-EFBDCAFC4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23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4C85FC-C7B7-7363-5059-0E1EA09EA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DD03B-883E-80BE-3B94-22175AFC1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20DE07-D21C-6132-EFEB-03D8AAFD6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772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B8029-92CE-99E7-441F-7CCC3666B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DE643-B008-28CE-A215-8B738322D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BF534-5E23-7992-08AC-9A834DDD0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686EC-E26F-E516-83D4-0F1B8DCF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8BDDB-378D-E62F-9B59-21DB08882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D0B5A-A892-528C-3341-8A7F1FD5C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782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FC627-3EA6-4576-2E96-DFD26BEC5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784B05-7FD6-287A-22F3-23A5B3A0A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EA1B71-1786-D47D-FD4B-16C401DAD2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8629A7-7FD8-D8E4-5614-5C66944B6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CE47A-3AD4-FD58-879E-986910B1A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41586-FEE1-8E71-D926-8B3073278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342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B2D612-7A55-F2C9-7EC2-DD5B92601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29D9A1-CB05-C3F3-88D7-4A01E6315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F4382-C566-4E96-DAAC-A8BE82AFA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88265D-1289-4D42-BCE2-B37B90F6E59C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2B596-8C4A-CD7C-BA13-DF7828516E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5C02A-A79A-B5FA-7CDC-8721AA7851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B1B467-9762-43FC-84D3-DA0D2853F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261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8AC714-B87A-70A7-7CE2-D69B6A343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3803DF-0664-B311-FD6D-A4BD61640E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/>
              <a:t>Title:</a:t>
            </a:r>
            <a:r>
              <a:rPr lang="en-US" dirty="0"/>
              <a:t> </a:t>
            </a:r>
            <a:r>
              <a:rPr lang="en-US" i="1" dirty="0"/>
              <a:t>Warehouse Elbow Detection Using YOLOv8</a:t>
            </a:r>
          </a:p>
          <a:p>
            <a:r>
              <a:rPr lang="en-US" dirty="0"/>
              <a:t> </a:t>
            </a:r>
            <a:r>
              <a:rPr lang="en-US" b="1" dirty="0"/>
              <a:t>Subtitle:</a:t>
            </a:r>
            <a:r>
              <a:rPr lang="en-US" dirty="0"/>
              <a:t> </a:t>
            </a:r>
            <a:r>
              <a:rPr lang="en-US" i="1" dirty="0"/>
              <a:t>Computer Vision Automation Project</a:t>
            </a:r>
            <a:r>
              <a:rPr lang="en-US" dirty="0"/>
              <a:t> </a:t>
            </a:r>
          </a:p>
          <a:p>
            <a:r>
              <a:rPr lang="en-US" b="1" dirty="0"/>
              <a:t>Author:</a:t>
            </a:r>
            <a:r>
              <a:rPr lang="en-US" dirty="0"/>
              <a:t> Cesar Noriega</a:t>
            </a:r>
          </a:p>
          <a:p>
            <a:r>
              <a:rPr lang="en-US" b="1" dirty="0"/>
              <a:t>Date:</a:t>
            </a:r>
            <a:r>
              <a:rPr lang="en-US" dirty="0"/>
              <a:t> December 2025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FEE22C-1374-F123-4444-1B5B31C668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56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630B9-62ED-58FA-E8ED-1573C9758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5A8EF-2A7E-F977-79BB-6CFACAE9E9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98EA3-4633-E7A3-1B7F-A3BF60FED4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762208-E97F-087A-90BB-59956F2633A5}"/>
              </a:ext>
            </a:extLst>
          </p:cNvPr>
          <p:cNvSpPr txBox="1"/>
          <p:nvPr/>
        </p:nvSpPr>
        <p:spPr>
          <a:xfrm>
            <a:off x="1089373" y="1825625"/>
            <a:ext cx="283953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GitHub Repository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Contents: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Dataset 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Training notes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Scripts for inference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Documentation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b="1" dirty="0"/>
              <a:t>Purpose:</a:t>
            </a:r>
            <a:r>
              <a:rPr lang="en-US" dirty="0"/>
              <a:t> Ensures reproducibility and future improvements.</a:t>
            </a:r>
          </a:p>
        </p:txBody>
      </p:sp>
    </p:spTree>
    <p:extLst>
      <p:ext uri="{BB962C8B-B14F-4D97-AF65-F5344CB8AC3E}">
        <p14:creationId xmlns:p14="http://schemas.microsoft.com/office/powerpoint/2010/main" val="3836297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0E5FE-AEE8-FAD6-CE21-8C7B7A279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03B72-FC79-C274-843D-592F7C619F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b="1" dirty="0"/>
              <a:t>Conclusions</a:t>
            </a:r>
          </a:p>
          <a:p>
            <a:pPr>
              <a:buNone/>
            </a:pPr>
            <a:r>
              <a:rPr lang="en-US" b="1" dirty="0"/>
              <a:t>Key Takeaways: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Successfully built a YOLOv8 elbow detection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Dataset creation and annotation were essential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Model performs reliably for visible elbows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Ready for integration into automation workflows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23BEE-F024-BF36-07FD-1F8A10B5B0D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65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4BA4A-12F4-FDFF-7BF7-E2E68DD23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2EEE8-0890-2F6D-9946-B1861C729D1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Future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 more classes (box, label, size, type)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Expand dataset beyond 30 images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 OCR to read labels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Improve accuracy with augmentations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Deploy on edge devices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DBDB01E-CE85-6E64-DAB6-66482176D3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r="24444"/>
          <a:stretch>
            <a:fillRect/>
          </a:stretch>
        </p:blipFill>
        <p:spPr>
          <a:xfrm>
            <a:off x="7347020" y="2417820"/>
            <a:ext cx="4006780" cy="278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123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0145A-BA96-A806-2C78-82B130A43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89D96-49CE-8677-CF6A-1C3DC386273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b="1" dirty="0"/>
              <a:t>Goal:</a:t>
            </a:r>
            <a:r>
              <a:rPr lang="en-US" dirty="0"/>
              <a:t> Automate the detection of elbows inside warehouse boxes to support inventory, classification, and automation tasks.</a:t>
            </a:r>
          </a:p>
          <a:p>
            <a:pPr>
              <a:buNone/>
            </a:pPr>
            <a:r>
              <a:rPr lang="en-US" b="1" dirty="0"/>
              <a:t>Challenges: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Manual counting is slow and error‑prone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Items vary in position, lighting, and orientation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Need a fast and reliable detection system</a:t>
            </a:r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906355-4CB6-4D3F-70EB-81F5C56060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59718"/>
            <a:ext cx="5181600" cy="388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151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92DA4-8C19-2CD8-63F6-CC72D1133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4A4B4-328E-7818-4A99-AFCE1FE305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b="1" dirty="0"/>
              <a:t>Data Collection</a:t>
            </a:r>
          </a:p>
          <a:p>
            <a:r>
              <a:rPr lang="en-US" b="1" dirty="0"/>
              <a:t>Source:</a:t>
            </a:r>
            <a:r>
              <a:rPr lang="en-US" dirty="0"/>
              <a:t> 219 warehouse photos containing elbows inside boxes.</a:t>
            </a:r>
          </a:p>
          <a:p>
            <a:r>
              <a:rPr lang="en-US" b="1" dirty="0"/>
              <a:t>Selection:</a:t>
            </a:r>
            <a:r>
              <a:rPr lang="en-US" dirty="0"/>
              <a:t> From the full set, 30 representative images were chosen for the training dataset.</a:t>
            </a:r>
          </a:p>
          <a:p>
            <a:r>
              <a:rPr lang="en-US" b="1" dirty="0"/>
              <a:t>Variations included: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Different angles</a:t>
            </a:r>
          </a:p>
          <a:p>
            <a:pPr marL="0" indent="0">
              <a:buNone/>
            </a:pPr>
            <a:r>
              <a:rPr lang="en-US" dirty="0"/>
              <a:t>  Different lighting conditions</a:t>
            </a:r>
          </a:p>
          <a:p>
            <a:pPr marL="0" indent="0">
              <a:buNone/>
            </a:pPr>
            <a:r>
              <a:rPr lang="en-US" dirty="0"/>
              <a:t>  Different elbow positions</a:t>
            </a:r>
          </a:p>
          <a:p>
            <a:endParaRPr lang="en-US" dirty="0"/>
          </a:p>
        </p:txBody>
      </p:sp>
      <p:pic>
        <p:nvPicPr>
          <p:cNvPr id="10" name="Content Placeholder 9" descr="A group of metal pipes on a wooden surface&#10;&#10;AI-generated content may be incorrect.">
            <a:extLst>
              <a:ext uri="{FF2B5EF4-FFF2-40B4-BE49-F238E27FC236}">
                <a16:creationId xmlns:a16="http://schemas.microsoft.com/office/drawing/2014/main" id="{4E19569C-209E-AD9D-9575-E1E89988DD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057536"/>
            <a:ext cx="5181600" cy="3887516"/>
          </a:xfrm>
        </p:spPr>
      </p:pic>
    </p:spTree>
    <p:extLst>
      <p:ext uri="{BB962C8B-B14F-4D97-AF65-F5344CB8AC3E}">
        <p14:creationId xmlns:p14="http://schemas.microsoft.com/office/powerpoint/2010/main" val="2277258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C3F05-6114-0BC1-3B96-D80C3D5C2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7BBAD-2C32-7945-D46E-54F5ED324D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n-US" b="1" dirty="0"/>
              <a:t>Annotation Process</a:t>
            </a:r>
          </a:p>
          <a:p>
            <a:pPr>
              <a:buNone/>
            </a:pPr>
            <a:endParaRPr lang="en-US" b="1" dirty="0"/>
          </a:p>
          <a:p>
            <a:r>
              <a:rPr lang="en-US" b="1" dirty="0"/>
              <a:t>Tool:</a:t>
            </a:r>
            <a:r>
              <a:rPr lang="en-US" dirty="0"/>
              <a:t> </a:t>
            </a:r>
            <a:r>
              <a:rPr lang="en-US" dirty="0" err="1"/>
              <a:t>Roboflow</a:t>
            </a:r>
            <a:r>
              <a:rPr lang="en-US" dirty="0"/>
              <a:t> Annotate </a:t>
            </a:r>
          </a:p>
          <a:p>
            <a:r>
              <a:rPr lang="en-US" b="1" dirty="0"/>
              <a:t>Label:</a:t>
            </a:r>
            <a:r>
              <a:rPr lang="en-US" dirty="0"/>
              <a:t> </a:t>
            </a:r>
            <a:r>
              <a:rPr lang="en-US" i="1" dirty="0"/>
              <a:t>elbow</a:t>
            </a:r>
            <a:r>
              <a:rPr lang="en-US" dirty="0"/>
              <a:t> (single class)</a:t>
            </a:r>
          </a:p>
          <a:p>
            <a:endParaRPr lang="en-US" dirty="0"/>
          </a:p>
          <a:p>
            <a:pPr>
              <a:buNone/>
            </a:pPr>
            <a:r>
              <a:rPr lang="en-US" b="1" dirty="0"/>
              <a:t>Steps: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Uploaded images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Drew bounding boxes around each elbow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Verified annotation consistency</a:t>
            </a:r>
          </a:p>
          <a:p>
            <a:pPr>
              <a:buNone/>
            </a:pPr>
            <a:r>
              <a:rPr lang="en-US" b="1" dirty="0"/>
              <a:t>Outcome:</a:t>
            </a:r>
            <a:r>
              <a:rPr lang="en-US" dirty="0"/>
              <a:t> A clean, high‑quality dataset ready for training.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B0D058E-D515-AB56-8805-D9B03DCD9A4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6631" r="25584"/>
          <a:stretch>
            <a:fillRect/>
          </a:stretch>
        </p:blipFill>
        <p:spPr>
          <a:xfrm>
            <a:off x="7267471" y="2461845"/>
            <a:ext cx="3916345" cy="260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864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9F425-D059-92FF-EA8F-60F99C8F8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EA9EA-22AF-9CDD-94D3-B0FD0AF2870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US" b="1" dirty="0"/>
              <a:t>Dataset Versioning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Preprocessing: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Resize: 512 × 512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Auto‑orient: Enabled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Augmentation: None (for this version)</a:t>
            </a:r>
          </a:p>
          <a:p>
            <a:pPr>
              <a:buNone/>
            </a:pPr>
            <a:r>
              <a:rPr lang="en-US" b="1" dirty="0"/>
              <a:t>Train/Validation/Test Split: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Train: 80%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Validation: 10%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Test: 10%</a:t>
            </a:r>
          </a:p>
          <a:p>
            <a:pPr>
              <a:buNone/>
            </a:pPr>
            <a:r>
              <a:rPr lang="en-US" b="1" dirty="0"/>
              <a:t>Dataset Version:</a:t>
            </a:r>
            <a:r>
              <a:rPr lang="en-US" dirty="0"/>
              <a:t> v2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DFB04E2-DA41-E6CD-BE7F-EF52AF9A7F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r="25775"/>
          <a:stretch>
            <a:fillRect/>
          </a:stretch>
        </p:blipFill>
        <p:spPr>
          <a:xfrm>
            <a:off x="7116745" y="2347481"/>
            <a:ext cx="3846007" cy="278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612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43967-745D-7079-1615-D6ADBE37B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E1C2B-A59D-4BD1-A40B-263911567A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b="1" dirty="0"/>
              <a:t>Model Training</a:t>
            </a:r>
          </a:p>
          <a:p>
            <a:r>
              <a:rPr lang="en-US" b="1" dirty="0"/>
              <a:t>Framework:</a:t>
            </a:r>
            <a:r>
              <a:rPr lang="en-US" dirty="0"/>
              <a:t> YOLOv8 (</a:t>
            </a:r>
            <a:r>
              <a:rPr lang="en-US" dirty="0" err="1"/>
              <a:t>Roboflow</a:t>
            </a:r>
            <a:r>
              <a:rPr lang="en-US" dirty="0"/>
              <a:t> 3.0 Object Detection – Fast)</a:t>
            </a:r>
          </a:p>
          <a:p>
            <a:r>
              <a:rPr lang="en-US" b="1" dirty="0"/>
              <a:t>Training Configuration: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Public checkpoint</a:t>
            </a:r>
          </a:p>
          <a:p>
            <a:pPr marL="0" indent="0">
              <a:buNone/>
            </a:pPr>
            <a:r>
              <a:rPr lang="en-US" dirty="0"/>
              <a:t> 30 images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Automatic hyperparameters</a:t>
            </a:r>
          </a:p>
          <a:p>
            <a:pPr marL="0" indent="0">
              <a:buNone/>
            </a:pPr>
            <a:r>
              <a:rPr lang="en-US" dirty="0"/>
              <a:t> Cloud GPU training</a:t>
            </a:r>
          </a:p>
          <a:p>
            <a:r>
              <a:rPr lang="en-US" b="1" dirty="0"/>
              <a:t>Status:</a:t>
            </a:r>
            <a:r>
              <a:rPr lang="en-US" dirty="0"/>
              <a:t> Training completed (or in progress depending on your timing).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79F06E3-C6AF-E6DD-5265-0678CC106E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r="25775"/>
          <a:stretch>
            <a:fillRect/>
          </a:stretch>
        </p:blipFill>
        <p:spPr>
          <a:xfrm>
            <a:off x="7166987" y="2397723"/>
            <a:ext cx="3846007" cy="278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76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C773E-E9E7-D3E9-17B0-48B0F374B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6E116-91B1-69A3-65BB-8ABCB61B14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b="1" dirty="0"/>
              <a:t>Model Performance</a:t>
            </a:r>
          </a:p>
          <a:p>
            <a:pPr>
              <a:buNone/>
            </a:pPr>
            <a:r>
              <a:rPr lang="en-US" i="1" dirty="0"/>
              <a:t>(Fill this slide once training finishes)</a:t>
            </a:r>
            <a:endParaRPr lang="en-US" dirty="0"/>
          </a:p>
          <a:p>
            <a:pPr>
              <a:buNone/>
            </a:pPr>
            <a:r>
              <a:rPr lang="en-US" dirty="0"/>
              <a:t>Include: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mAP@50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Precision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Recall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Loss curves (optional screenshot)</a:t>
            </a:r>
          </a:p>
          <a:p>
            <a:pPr>
              <a:buNone/>
            </a:pPr>
            <a:r>
              <a:rPr lang="en-US" b="1" dirty="0"/>
              <a:t>Interpretation:</a:t>
            </a:r>
            <a:r>
              <a:rPr lang="en-US" dirty="0"/>
              <a:t> Explain whether the model is performing well and detecting elbows reliably.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0B5FD47-4406-551F-7936-CCF1614C4D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r="26939"/>
          <a:stretch>
            <a:fillRect/>
          </a:stretch>
        </p:blipFill>
        <p:spPr>
          <a:xfrm>
            <a:off x="6854008" y="114045"/>
            <a:ext cx="3785716" cy="27851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57298C-9604-CA25-B83E-91AB6DAFA9F0}"/>
              </a:ext>
            </a:extLst>
          </p:cNvPr>
          <p:cNvSpPr txBox="1"/>
          <p:nvPr/>
        </p:nvSpPr>
        <p:spPr>
          <a:xfrm>
            <a:off x="6019800" y="2899155"/>
            <a:ext cx="609432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trained </a:t>
            </a:r>
            <a:r>
              <a:rPr lang="en-US" dirty="0" err="1"/>
              <a:t>Roboflow</a:t>
            </a:r>
            <a:r>
              <a:rPr lang="en-US" dirty="0"/>
              <a:t> Object Detection model successfully identified all three target classes in the test image.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Detected objects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branch_90</a:t>
            </a:r>
            <a:r>
              <a:rPr lang="en-US" dirty="0"/>
              <a:t> (confidence: 1.00)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elbow_30</a:t>
            </a:r>
            <a:r>
              <a:rPr lang="en-US" dirty="0"/>
              <a:t> (confidence: 0.616)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elbow_15</a:t>
            </a:r>
            <a:r>
              <a:rPr lang="en-US" dirty="0"/>
              <a:t> (confidence: 0.37)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model was evaluated using mAP@50, precision, and recall metrics, achieving: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mAP@50:</a:t>
            </a:r>
            <a:r>
              <a:rPr lang="en-US" dirty="0"/>
              <a:t> 74.6%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Precision:</a:t>
            </a:r>
            <a:r>
              <a:rPr lang="en-US" dirty="0"/>
              <a:t> 46.3%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Recall:</a:t>
            </a:r>
            <a:r>
              <a:rPr lang="en-US" dirty="0"/>
              <a:t> 88.9%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These results demonstrate that the model is capable of distinguishing between different elbow types and pipe branches within the dataset.</a:t>
            </a:r>
          </a:p>
        </p:txBody>
      </p:sp>
    </p:spTree>
    <p:extLst>
      <p:ext uri="{BB962C8B-B14F-4D97-AF65-F5344CB8AC3E}">
        <p14:creationId xmlns:p14="http://schemas.microsoft.com/office/powerpoint/2010/main" val="542354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1BE95-5B62-31A3-D204-8622E2D7F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11F86-CA82-2E64-E2FB-2B621A58399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US" b="1" dirty="0"/>
              <a:t>Inference &amp; Results</a:t>
            </a:r>
          </a:p>
          <a:p>
            <a:pPr>
              <a:buNone/>
            </a:pPr>
            <a:r>
              <a:rPr lang="en-US" b="1" dirty="0"/>
              <a:t>Testing: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Ran inference on new images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Model successfully detected elbows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Bounding boxes were accurate and stable</a:t>
            </a:r>
          </a:p>
          <a:p>
            <a:pPr>
              <a:buNone/>
            </a:pPr>
            <a:r>
              <a:rPr lang="en-US" b="1" dirty="0"/>
              <a:t>Applications: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Counting elbows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Quality control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Automation workflows</a:t>
            </a:r>
          </a:p>
          <a:p>
            <a:pPr>
              <a:buNone/>
            </a:pPr>
            <a:r>
              <a:rPr lang="en-US" dirty="0"/>
              <a:t>Include 2–3 screenshots of detections.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15347E-EF01-BE51-47FF-2F40684ABBF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45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E0F71-BEE9-375A-82A3-0DA0D6716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Warehouse Automation 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0351D-15DD-698D-AABA-3D365C188D7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US" b="1" dirty="0"/>
              <a:t>Deployment Options</a:t>
            </a:r>
          </a:p>
          <a:p>
            <a:pPr>
              <a:buNone/>
            </a:pPr>
            <a:r>
              <a:rPr lang="en-US" b="1" dirty="0"/>
              <a:t>Available formats: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YOLOv8 </a:t>
            </a:r>
            <a:r>
              <a:rPr lang="en-US" dirty="0" err="1"/>
              <a:t>PyTorch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ONNX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TensorRT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CoreML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Hosted API (</a:t>
            </a:r>
            <a:r>
              <a:rPr lang="en-US" dirty="0" err="1"/>
              <a:t>Roboflow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b="1" dirty="0"/>
              <a:t>Use Cases: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Real‑time detection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Integration with warehouse automation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Batch processing of images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447239-58A1-8B0F-07ED-F6AC33DE0B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107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551</Words>
  <Application>Microsoft Office PowerPoint</Application>
  <PresentationFormat>Widescreen</PresentationFormat>
  <Paragraphs>118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Warehouse Automation  </vt:lpstr>
      <vt:lpstr>Warehouse Automation  </vt:lpstr>
      <vt:lpstr>Warehouse Automation  </vt:lpstr>
      <vt:lpstr>Warehouse Automation  </vt:lpstr>
      <vt:lpstr>Warehouse Automation  </vt:lpstr>
      <vt:lpstr>Warehouse Automation  </vt:lpstr>
      <vt:lpstr>Warehouse Automation  </vt:lpstr>
      <vt:lpstr>Warehouse Automation  </vt:lpstr>
      <vt:lpstr>Warehouse Automation  </vt:lpstr>
      <vt:lpstr>Warehouse Automation  </vt:lpstr>
      <vt:lpstr>Warehouse Automation  </vt:lpstr>
      <vt:lpstr>Warehouse Automation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antonio.noriega.2021@outlook.com</dc:creator>
  <cp:lastModifiedBy>antonio.noriega.2021@outlook.com</cp:lastModifiedBy>
  <cp:revision>3</cp:revision>
  <dcterms:created xsi:type="dcterms:W3CDTF">2025-12-07T18:47:10Z</dcterms:created>
  <dcterms:modified xsi:type="dcterms:W3CDTF">2025-12-07T21:56:40Z</dcterms:modified>
</cp:coreProperties>
</file>

<file path=docProps/thumbnail.jpeg>
</file>